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4" r:id="rId1"/>
  </p:sldMasterIdLst>
  <p:notesMasterIdLst>
    <p:notesMasterId r:id="rId21"/>
  </p:notesMasterIdLst>
  <p:sldIdLst>
    <p:sldId id="342" r:id="rId2"/>
    <p:sldId id="426" r:id="rId3"/>
    <p:sldId id="409" r:id="rId4"/>
    <p:sldId id="410" r:id="rId5"/>
    <p:sldId id="411" r:id="rId6"/>
    <p:sldId id="400" r:id="rId7"/>
    <p:sldId id="401" r:id="rId8"/>
    <p:sldId id="402" r:id="rId9"/>
    <p:sldId id="416" r:id="rId10"/>
    <p:sldId id="417" r:id="rId11"/>
    <p:sldId id="418" r:id="rId12"/>
    <p:sldId id="420" r:id="rId13"/>
    <p:sldId id="427" r:id="rId14"/>
    <p:sldId id="425" r:id="rId15"/>
    <p:sldId id="403" r:id="rId16"/>
    <p:sldId id="406" r:id="rId17"/>
    <p:sldId id="405" r:id="rId18"/>
    <p:sldId id="407" r:id="rId19"/>
    <p:sldId id="408" r:id="rId2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5" autoAdjust="0"/>
    <p:restoredTop sz="94660"/>
  </p:normalViewPr>
  <p:slideViewPr>
    <p:cSldViewPr>
      <p:cViewPr>
        <p:scale>
          <a:sx n="96" d="100"/>
          <a:sy n="96" d="100"/>
        </p:scale>
        <p:origin x="-1278" y="-5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05.01.2022</a:t>
            </a:fld>
            <a:endParaRPr lang="tr-TR" dirty="0"/>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dirty="0"/>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2343150"/>
            <a:ext cx="6172200" cy="142077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8050371" y="832948"/>
            <a:ext cx="1714500" cy="381000"/>
          </a:xfrm>
        </p:spPr>
        <p:txBody>
          <a:bodyPr/>
          <a:lstStyle/>
          <a:p>
            <a:fld id="{38045DEC-3EC0-40A1-9D8E-1AEAFA43B4C9}" type="datetime1">
              <a:rPr lang="tr-TR" smtClean="0"/>
              <a:pPr/>
              <a:t>05.01.2022</a:t>
            </a:fld>
            <a:endParaRPr lang="tr-TR" dirty="0"/>
          </a:p>
        </p:txBody>
      </p:sp>
      <p:sp>
        <p:nvSpPr>
          <p:cNvPr id="17" name="Altbilgi Yer Tutucusu 16"/>
          <p:cNvSpPr>
            <a:spLocks noGrp="1"/>
          </p:cNvSpPr>
          <p:nvPr>
            <p:ph type="ftr" sz="quarter" idx="11"/>
          </p:nvPr>
        </p:nvSpPr>
        <p:spPr bwMode="auto">
          <a:xfrm rot="5400000">
            <a:off x="7534469" y="3088246"/>
            <a:ext cx="2743200" cy="384048"/>
          </a:xfrm>
        </p:spPr>
        <p:txBody>
          <a:bodyPr/>
          <a:lstStyle/>
          <a:p>
            <a:r>
              <a:rPr lang="tr-TR" dirty="0" smtClean="0"/>
              <a:t>www.rehberlikservisim.com</a:t>
            </a:r>
            <a:endParaRPr lang="tr-TR" dirty="0"/>
          </a:p>
        </p:txBody>
      </p:sp>
      <p:sp>
        <p:nvSpPr>
          <p:cNvPr id="10" name="Dikdörtgen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ikdörtgen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Dikdörtgen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Dikdörtgen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üz Bağlayıcı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Düz Bağlayıcı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Düz Bağlayıcı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Düz Bağlayıcı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Düz Bağlayıcı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Dikdörtgen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3696527"/>
            <a:ext cx="609600" cy="388143"/>
          </a:xfrm>
        </p:spPr>
        <p:txBody>
          <a:bodyPr/>
          <a:lstStyle/>
          <a:p>
            <a:fld id="{A9E12E18-8884-4BB9-8948-A832E9E47FF1}"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EE48C07-97EA-4BE5-BE45-99815D3AAA9A}" type="datetime1">
              <a:rPr lang="tr-TR" smtClean="0"/>
              <a:pPr/>
              <a:t>05.01.2022</a:t>
            </a:fld>
            <a:endParaRPr lang="tr-TR" dirty="0"/>
          </a:p>
        </p:txBody>
      </p:sp>
      <p:sp>
        <p:nvSpPr>
          <p:cNvPr id="5" name="Altbilgi Yer Tutucusu 4"/>
          <p:cNvSpPr>
            <a:spLocks noGrp="1"/>
          </p:cNvSpPr>
          <p:nvPr>
            <p:ph type="ftr" sz="quarter" idx="11"/>
          </p:nvPr>
        </p:nvSpPr>
        <p:spPr/>
        <p:txBody>
          <a:bodyPr/>
          <a:lstStyle/>
          <a:p>
            <a:r>
              <a:rPr lang="tr-TR" dirty="0" smtClean="0"/>
              <a:t>www.rehberlikservisim.com</a:t>
            </a:r>
            <a:endParaRPr lang="tr-TR" dirty="0"/>
          </a:p>
        </p:txBody>
      </p:sp>
      <p:sp>
        <p:nvSpPr>
          <p:cNvPr id="6" name="Slayt Numarası Yer Tutucusu 5"/>
          <p:cNvSpPr>
            <a:spLocks noGrp="1"/>
          </p:cNvSpPr>
          <p:nvPr>
            <p:ph type="sldNum" sz="quarter" idx="12"/>
          </p:nvPr>
        </p:nvSpPr>
        <p:spPr/>
        <p:txBody>
          <a:bodyPr/>
          <a:lstStyle/>
          <a:p>
            <a:fld id="{A9E12E18-8884-4BB9-8948-A832E9E47F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05980"/>
            <a:ext cx="1676400" cy="4388644"/>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05979"/>
            <a:ext cx="6019800" cy="438864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599688F-A6DF-44A2-A18F-F729C09A5FFD}" type="datetime1">
              <a:rPr lang="tr-TR" smtClean="0"/>
              <a:pPr/>
              <a:t>05.01.2022</a:t>
            </a:fld>
            <a:endParaRPr lang="tr-TR" dirty="0"/>
          </a:p>
        </p:txBody>
      </p:sp>
      <p:sp>
        <p:nvSpPr>
          <p:cNvPr id="5" name="Altbilgi Yer Tutucusu 4"/>
          <p:cNvSpPr>
            <a:spLocks noGrp="1"/>
          </p:cNvSpPr>
          <p:nvPr>
            <p:ph type="ftr" sz="quarter" idx="11"/>
          </p:nvPr>
        </p:nvSpPr>
        <p:spPr/>
        <p:txBody>
          <a:bodyPr/>
          <a:lstStyle/>
          <a:p>
            <a:r>
              <a:rPr lang="tr-TR" dirty="0" smtClean="0"/>
              <a:t>www.rehberlikservisim.com</a:t>
            </a:r>
            <a:endParaRPr lang="tr-TR" dirty="0"/>
          </a:p>
        </p:txBody>
      </p:sp>
      <p:sp>
        <p:nvSpPr>
          <p:cNvPr id="6" name="Slayt Numarası Yer Tutucusu 5"/>
          <p:cNvSpPr>
            <a:spLocks noGrp="1"/>
          </p:cNvSpPr>
          <p:nvPr>
            <p:ph type="sldNum" sz="quarter" idx="12"/>
          </p:nvPr>
        </p:nvSpPr>
        <p:spPr/>
        <p:txBody>
          <a:bodyPr/>
          <a:lstStyle/>
          <a:p>
            <a:fld id="{A9E12E18-8884-4BB9-8948-A832E9E47FF1}" type="slidenum">
              <a:rPr lang="tr-TR" smtClean="0"/>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200150"/>
            <a:ext cx="7467600" cy="365531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B5DAFEC4-80CB-4FD5-A318-12BCFECB82CF}" type="datetime1">
              <a:rPr lang="tr-TR" smtClean="0"/>
              <a:pPr/>
              <a:t>05.01.2022</a:t>
            </a:fld>
            <a:endParaRPr lang="tr-TR" dirty="0"/>
          </a:p>
        </p:txBody>
      </p:sp>
      <p:sp>
        <p:nvSpPr>
          <p:cNvPr id="9" name="Slayt Numarası Yer Tutucusu 8"/>
          <p:cNvSpPr>
            <a:spLocks noGrp="1"/>
          </p:cNvSpPr>
          <p:nvPr>
            <p:ph type="sldNum" sz="quarter" idx="15"/>
          </p:nvPr>
        </p:nvSpPr>
        <p:spPr/>
        <p:txBody>
          <a:bodyPr rtlCol="0"/>
          <a:lstStyle/>
          <a:p>
            <a:fld id="{A9E12E18-8884-4BB9-8948-A832E9E47FF1}" type="slidenum">
              <a:rPr lang="tr-TR" smtClean="0"/>
              <a:pPr/>
              <a:t>‹#›</a:t>
            </a:fld>
            <a:endParaRPr lang="tr-TR" dirty="0"/>
          </a:p>
        </p:txBody>
      </p:sp>
      <p:sp>
        <p:nvSpPr>
          <p:cNvPr id="10" name="Altbilgi Yer Tutucusu 9"/>
          <p:cNvSpPr>
            <a:spLocks noGrp="1"/>
          </p:cNvSpPr>
          <p:nvPr>
            <p:ph type="ftr" sz="quarter" idx="16"/>
          </p:nvPr>
        </p:nvSpPr>
        <p:spPr/>
        <p:txBody>
          <a:bodyPr rtlCol="0"/>
          <a:lstStyle/>
          <a:p>
            <a:r>
              <a:rPr lang="tr-TR" dirty="0" smtClean="0"/>
              <a:t>www.rehberlikservisim.com</a:t>
            </a: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171700"/>
            <a:ext cx="6172200" cy="1540193"/>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8049006" y="830199"/>
            <a:ext cx="1714500" cy="381000"/>
          </a:xfrm>
        </p:spPr>
        <p:txBody>
          <a:bodyPr/>
          <a:lstStyle/>
          <a:p>
            <a:fld id="{2F08B323-91EB-43B9-840E-CC39EEE62541}" type="datetime1">
              <a:rPr lang="tr-TR" smtClean="0"/>
              <a:pPr/>
              <a:t>05.01.2022</a:t>
            </a:fld>
            <a:endParaRPr lang="tr-TR" dirty="0"/>
          </a:p>
        </p:txBody>
      </p:sp>
      <p:sp>
        <p:nvSpPr>
          <p:cNvPr id="5" name="Altbilgi Yer Tutucusu 4"/>
          <p:cNvSpPr>
            <a:spLocks noGrp="1"/>
          </p:cNvSpPr>
          <p:nvPr>
            <p:ph type="ftr" sz="quarter" idx="11"/>
          </p:nvPr>
        </p:nvSpPr>
        <p:spPr bwMode="auto">
          <a:xfrm rot="5400000">
            <a:off x="7534656" y="3086100"/>
            <a:ext cx="2743200" cy="384048"/>
          </a:xfrm>
        </p:spPr>
        <p:txBody>
          <a:bodyPr/>
          <a:lstStyle/>
          <a:p>
            <a:r>
              <a:rPr lang="tr-TR" dirty="0" smtClean="0"/>
              <a:t>www.rehberlikservisim.com</a:t>
            </a:r>
            <a:endParaRPr lang="tr-TR" dirty="0"/>
          </a:p>
        </p:txBody>
      </p:sp>
      <p:sp>
        <p:nvSpPr>
          <p:cNvPr id="9" name="Dikdörtgen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Dikdörtgen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ikdörtgen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ikdörtgen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Düz Bağlayıcı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Düz Bağlayıcı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Düz Bağlayıcı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Düz Bağlayıcı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üz Bağlayıcı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Dikdörtgen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ayt Numarası Yer Tutucusu 5"/>
          <p:cNvSpPr>
            <a:spLocks noGrp="1"/>
          </p:cNvSpPr>
          <p:nvPr>
            <p:ph type="sldNum" sz="quarter" idx="12"/>
          </p:nvPr>
        </p:nvSpPr>
        <p:spPr bwMode="auto">
          <a:xfrm>
            <a:off x="1340616" y="3696527"/>
            <a:ext cx="609600" cy="388143"/>
          </a:xfrm>
        </p:spPr>
        <p:txBody>
          <a:bodyPr/>
          <a:lstStyle/>
          <a:p>
            <a:fld id="{A9E12E18-8884-4BB9-8948-A832E9E47F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7BBB585-6AE9-436E-836B-7CB9C3F29A49}" type="datetime1">
              <a:rPr lang="tr-TR" smtClean="0"/>
              <a:pPr/>
              <a:t>05.01.2022</a:t>
            </a:fld>
            <a:endParaRPr lang="tr-TR" dirty="0"/>
          </a:p>
        </p:txBody>
      </p:sp>
      <p:sp>
        <p:nvSpPr>
          <p:cNvPr id="6" name="Altbilgi Yer Tutucusu 5"/>
          <p:cNvSpPr>
            <a:spLocks noGrp="1"/>
          </p:cNvSpPr>
          <p:nvPr>
            <p:ph type="ftr" sz="quarter" idx="11"/>
          </p:nvPr>
        </p:nvSpPr>
        <p:spPr/>
        <p:txBody>
          <a:bodyPr/>
          <a:lstStyle/>
          <a:p>
            <a:r>
              <a:rPr lang="tr-TR" dirty="0" smtClean="0"/>
              <a:t>www.rehberlikservisim.com</a:t>
            </a:r>
            <a:endParaRPr lang="tr-TR" dirty="0"/>
          </a:p>
        </p:txBody>
      </p:sp>
      <p:sp>
        <p:nvSpPr>
          <p:cNvPr id="7" name="Slayt Numarası Yer Tutucusu 6"/>
          <p:cNvSpPr>
            <a:spLocks noGrp="1"/>
          </p:cNvSpPr>
          <p:nvPr>
            <p:ph type="sldNum" sz="quarter" idx="12"/>
          </p:nvPr>
        </p:nvSpPr>
        <p:spPr/>
        <p:txBody>
          <a:bodyPr/>
          <a:lstStyle/>
          <a:p>
            <a:fld id="{A9E12E18-8884-4BB9-8948-A832E9E47FF1}" type="slidenum">
              <a:rPr lang="tr-TR" smtClean="0"/>
              <a:pPr/>
              <a:t>‹#›</a:t>
            </a:fld>
            <a:endParaRPr lang="tr-TR" dirty="0"/>
          </a:p>
        </p:txBody>
      </p:sp>
      <p:sp>
        <p:nvSpPr>
          <p:cNvPr id="9" name="İçerik Yer Tutucusu 8"/>
          <p:cNvSpPr>
            <a:spLocks noGrp="1"/>
          </p:cNvSpPr>
          <p:nvPr>
            <p:ph sz="quarter" idx="1"/>
          </p:nvPr>
        </p:nvSpPr>
        <p:spPr>
          <a:xfrm>
            <a:off x="457200" y="1200150"/>
            <a:ext cx="3657600" cy="3429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200150"/>
            <a:ext cx="3657600" cy="3429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04788"/>
            <a:ext cx="7543800" cy="85725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71C0F148-6971-4B6F-8851-6C076EF869F2}" type="datetime1">
              <a:rPr lang="tr-TR" smtClean="0"/>
              <a:pPr/>
              <a:t>05.01.2022</a:t>
            </a:fld>
            <a:endParaRPr lang="tr-TR" dirty="0"/>
          </a:p>
        </p:txBody>
      </p:sp>
      <p:sp>
        <p:nvSpPr>
          <p:cNvPr id="8" name="Altbilgi Yer Tutucusu 7"/>
          <p:cNvSpPr>
            <a:spLocks noGrp="1"/>
          </p:cNvSpPr>
          <p:nvPr>
            <p:ph type="ftr" sz="quarter" idx="11"/>
          </p:nvPr>
        </p:nvSpPr>
        <p:spPr/>
        <p:txBody>
          <a:bodyPr/>
          <a:lstStyle/>
          <a:p>
            <a:r>
              <a:rPr lang="tr-TR" dirty="0" smtClean="0"/>
              <a:t>www.rehberlikservisim.com</a:t>
            </a:r>
            <a:endParaRPr lang="tr-TR" dirty="0"/>
          </a:p>
        </p:txBody>
      </p:sp>
      <p:sp>
        <p:nvSpPr>
          <p:cNvPr id="9" name="Slayt Numarası Yer Tutucusu 8"/>
          <p:cNvSpPr>
            <a:spLocks noGrp="1"/>
          </p:cNvSpPr>
          <p:nvPr>
            <p:ph type="sldNum" sz="quarter" idx="12"/>
          </p:nvPr>
        </p:nvSpPr>
        <p:spPr/>
        <p:txBody>
          <a:bodyPr/>
          <a:lstStyle/>
          <a:p>
            <a:fld id="{A9E12E18-8884-4BB9-8948-A832E9E47FF1}" type="slidenum">
              <a:rPr lang="tr-TR" smtClean="0"/>
              <a:pPr/>
              <a:t>‹#›</a:t>
            </a:fld>
            <a:endParaRPr lang="tr-TR" dirty="0"/>
          </a:p>
        </p:txBody>
      </p:sp>
      <p:sp>
        <p:nvSpPr>
          <p:cNvPr id="11" name="İçerik Yer Tutucusu 10"/>
          <p:cNvSpPr>
            <a:spLocks noGrp="1"/>
          </p:cNvSpPr>
          <p:nvPr>
            <p:ph sz="quarter" idx="2"/>
          </p:nvPr>
        </p:nvSpPr>
        <p:spPr>
          <a:xfrm>
            <a:off x="457200" y="1771650"/>
            <a:ext cx="3657600" cy="291465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1771650"/>
            <a:ext cx="3657600" cy="291465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BEE1CDEF-278D-4F12-8A65-42EAFFD2A347}" type="datetime1">
              <a:rPr lang="tr-TR" smtClean="0"/>
              <a:pPr/>
              <a:t>05.01.2022</a:t>
            </a:fld>
            <a:endParaRPr lang="tr-TR" dirty="0"/>
          </a:p>
        </p:txBody>
      </p:sp>
      <p:sp>
        <p:nvSpPr>
          <p:cNvPr id="7" name="Slayt Numarası Yer Tutucusu 6"/>
          <p:cNvSpPr>
            <a:spLocks noGrp="1"/>
          </p:cNvSpPr>
          <p:nvPr>
            <p:ph type="sldNum" sz="quarter" idx="11"/>
          </p:nvPr>
        </p:nvSpPr>
        <p:spPr/>
        <p:txBody>
          <a:bodyPr rtlCol="0"/>
          <a:lstStyle/>
          <a:p>
            <a:fld id="{A9E12E18-8884-4BB9-8948-A832E9E47FF1}" type="slidenum">
              <a:rPr lang="tr-TR" smtClean="0"/>
              <a:pPr/>
              <a:t>‹#›</a:t>
            </a:fld>
            <a:endParaRPr lang="tr-TR" dirty="0"/>
          </a:p>
        </p:txBody>
      </p:sp>
      <p:sp>
        <p:nvSpPr>
          <p:cNvPr id="8" name="Altbilgi Yer Tutucusu 7"/>
          <p:cNvSpPr>
            <a:spLocks noGrp="1"/>
          </p:cNvSpPr>
          <p:nvPr>
            <p:ph type="ftr" sz="quarter" idx="12"/>
          </p:nvPr>
        </p:nvSpPr>
        <p:spPr/>
        <p:txBody>
          <a:bodyPr rtlCol="0"/>
          <a:lstStyle/>
          <a:p>
            <a:r>
              <a:rPr lang="tr-TR" dirty="0" smtClean="0"/>
              <a:t>www.rehberlikservisim.com</a:t>
            </a:r>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EE24D1-D119-481D-A7C6-C9E82E4570C9}" type="datetime1">
              <a:rPr lang="tr-TR" smtClean="0"/>
              <a:pPr/>
              <a:t>05.01.2022</a:t>
            </a:fld>
            <a:endParaRPr lang="tr-TR" dirty="0"/>
          </a:p>
        </p:txBody>
      </p:sp>
      <p:sp>
        <p:nvSpPr>
          <p:cNvPr id="3" name="Altbilgi Yer Tutucusu 2"/>
          <p:cNvSpPr>
            <a:spLocks noGrp="1"/>
          </p:cNvSpPr>
          <p:nvPr>
            <p:ph type="ftr" sz="quarter" idx="11"/>
          </p:nvPr>
        </p:nvSpPr>
        <p:spPr/>
        <p:txBody>
          <a:bodyPr/>
          <a:lstStyle/>
          <a:p>
            <a:r>
              <a:rPr lang="tr-TR" dirty="0" smtClean="0"/>
              <a:t>www.rehberlikservisim.com</a:t>
            </a:r>
            <a:endParaRPr lang="tr-TR" dirty="0"/>
          </a:p>
        </p:txBody>
      </p:sp>
      <p:sp>
        <p:nvSpPr>
          <p:cNvPr id="4" name="Slayt Numarası Yer Tutucusu 3"/>
          <p:cNvSpPr>
            <a:spLocks noGrp="1"/>
          </p:cNvSpPr>
          <p:nvPr>
            <p:ph type="sldNum" sz="quarter" idx="12"/>
          </p:nvPr>
        </p:nvSpPr>
        <p:spPr/>
        <p:txBody>
          <a:bodyPr/>
          <a:lstStyle/>
          <a:p>
            <a:fld id="{A9E12E18-8884-4BB9-8948-A832E9E47F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Dikdörtgen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Düz Bağlayıcı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05740"/>
            <a:ext cx="5638800" cy="4745736"/>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8D1A883-3578-4B40-8935-E05B54B7261B}" type="datetime1">
              <a:rPr lang="tr-TR" smtClean="0"/>
              <a:pPr/>
              <a:t>05.01.2022</a:t>
            </a:fld>
            <a:endParaRPr lang="tr-TR" dirty="0"/>
          </a:p>
        </p:txBody>
      </p:sp>
      <p:sp>
        <p:nvSpPr>
          <p:cNvPr id="22" name="Slayt Numarası Yer Tutucusu 21"/>
          <p:cNvSpPr>
            <a:spLocks noGrp="1"/>
          </p:cNvSpPr>
          <p:nvPr>
            <p:ph type="sldNum" sz="quarter" idx="15"/>
          </p:nvPr>
        </p:nvSpPr>
        <p:spPr/>
        <p:txBody>
          <a:bodyPr rtlCol="0"/>
          <a:lstStyle/>
          <a:p>
            <a:fld id="{A9E12E18-8884-4BB9-8948-A832E9E47FF1}" type="slidenum">
              <a:rPr lang="tr-TR" smtClean="0"/>
              <a:pPr/>
              <a:t>‹#›</a:t>
            </a:fld>
            <a:endParaRPr lang="tr-TR" dirty="0"/>
          </a:p>
        </p:txBody>
      </p:sp>
      <p:sp>
        <p:nvSpPr>
          <p:cNvPr id="23" name="Altbilgi Yer Tutucusu 22"/>
          <p:cNvSpPr>
            <a:spLocks noGrp="1"/>
          </p:cNvSpPr>
          <p:nvPr>
            <p:ph type="ftr" sz="quarter" idx="16"/>
          </p:nvPr>
        </p:nvSpPr>
        <p:spPr/>
        <p:txBody>
          <a:bodyPr rtlCol="0"/>
          <a:lstStyle/>
          <a:p>
            <a:r>
              <a:rPr lang="tr-TR" dirty="0" smtClean="0"/>
              <a:t>www.rehberlikservisim.com</a:t>
            </a:r>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4138803" y="2343150"/>
            <a:ext cx="473202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dirty="0" smtClean="0"/>
              <a:t>Resim eklemek için simgeyi tıklatın</a:t>
            </a:r>
            <a:endParaRPr kumimoji="0" lang="en-US" dirty="0"/>
          </a:p>
        </p:txBody>
      </p:sp>
      <p:sp>
        <p:nvSpPr>
          <p:cNvPr id="4" name="Metin Yer Tutucusu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ikdörtgen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üz Bağlayıcı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Düz Bağlayıcı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7765C6E2-4727-4A7F-B002-896AA5263948}" type="datetime1">
              <a:rPr lang="tr-TR" smtClean="0"/>
              <a:pPr/>
              <a:t>05.01.2022</a:t>
            </a:fld>
            <a:endParaRPr lang="tr-TR" dirty="0"/>
          </a:p>
        </p:txBody>
      </p:sp>
      <p:sp>
        <p:nvSpPr>
          <p:cNvPr id="18" name="Slayt Numarası Yer Tutucusu 17"/>
          <p:cNvSpPr>
            <a:spLocks noGrp="1"/>
          </p:cNvSpPr>
          <p:nvPr>
            <p:ph type="sldNum" sz="quarter" idx="11"/>
          </p:nvPr>
        </p:nvSpPr>
        <p:spPr/>
        <p:txBody>
          <a:bodyPr rtlCol="0"/>
          <a:lstStyle/>
          <a:p>
            <a:fld id="{A9E12E18-8884-4BB9-8948-A832E9E47FF1}" type="slidenum">
              <a:rPr lang="tr-TR" smtClean="0"/>
              <a:pPr/>
              <a:t>‹#›</a:t>
            </a:fld>
            <a:endParaRPr lang="tr-TR" dirty="0"/>
          </a:p>
        </p:txBody>
      </p:sp>
      <p:sp>
        <p:nvSpPr>
          <p:cNvPr id="21" name="Altbilgi Yer Tutucusu 20"/>
          <p:cNvSpPr>
            <a:spLocks noGrp="1"/>
          </p:cNvSpPr>
          <p:nvPr>
            <p:ph type="ftr" sz="quarter" idx="12"/>
          </p:nvPr>
        </p:nvSpPr>
        <p:spPr/>
        <p:txBody>
          <a:bodyPr rtlCol="0"/>
          <a:lstStyle/>
          <a:p>
            <a:r>
              <a:rPr lang="tr-TR" dirty="0" smtClean="0"/>
              <a:t>www.rehberlikservisim.com</a:t>
            </a:r>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05979"/>
            <a:ext cx="7467600" cy="85725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fld id="{60F6FB99-E324-43C7-9113-C93604CE3D66}" type="datetime1">
              <a:rPr lang="tr-TR" smtClean="0"/>
              <a:pPr/>
              <a:t>05.01.2022</a:t>
            </a:fld>
            <a:endParaRPr lang="tr-TR" dirty="0"/>
          </a:p>
        </p:txBody>
      </p:sp>
      <p:sp>
        <p:nvSpPr>
          <p:cNvPr id="3" name="Altbilgi Yer Tutucusu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r>
              <a:rPr lang="tr-TR" dirty="0" smtClean="0"/>
              <a:t>www.rehberlikservisim.com</a:t>
            </a:r>
            <a:endParaRPr lang="tr-TR" dirty="0"/>
          </a:p>
        </p:txBody>
      </p:sp>
      <p:sp>
        <p:nvSpPr>
          <p:cNvPr id="7" name="Düz Bağlayıcı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Dikdörtgen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üz Bağlayıcı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fld id="{A9E12E18-8884-4BB9-8948-A832E9E47F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368" y="4806041"/>
            <a:ext cx="225453" cy="251818"/>
          </a:xfrm>
          <a:prstGeom prst="rect">
            <a:avLst/>
          </a:prstGeom>
          <a:noFill/>
          <a:ln>
            <a:noFill/>
          </a:ln>
        </p:spPr>
      </p:pic>
      <p:sp>
        <p:nvSpPr>
          <p:cNvPr id="4" name="Metin kutusu 3"/>
          <p:cNvSpPr txBox="1"/>
          <p:nvPr/>
        </p:nvSpPr>
        <p:spPr>
          <a:xfrm>
            <a:off x="582821" y="4778542"/>
            <a:ext cx="1899806" cy="307777"/>
          </a:xfrm>
          <a:prstGeom prst="rect">
            <a:avLst/>
          </a:prstGeom>
          <a:noFill/>
        </p:spPr>
        <p:txBody>
          <a:bodyPr wrap="square" rtlCol="0">
            <a:spAutoFit/>
          </a:bodyPr>
          <a:lstStyle/>
          <a:p>
            <a:r>
              <a:rPr lang="tr-TR" sz="1400" dirty="0" smtClean="0">
                <a:latin typeface="Trebuchet MS" pitchFamily="34" charset="0"/>
              </a:rPr>
              <a:t>İzmir_cigli_ram</a:t>
            </a:r>
            <a:endParaRPr lang="tr-TR" sz="1400" dirty="0">
              <a:latin typeface="Trebuchet MS" pitchFamily="34" charset="0"/>
            </a:endParaRPr>
          </a:p>
        </p:txBody>
      </p:sp>
      <p:pic>
        <p:nvPicPr>
          <p:cNvPr id="1032" name="Picture 8" descr="D:\Users\Hp\Desktop\unnam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0964" y="4826807"/>
            <a:ext cx="261664" cy="244800"/>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2555776" y="4795318"/>
            <a:ext cx="2591877" cy="307777"/>
          </a:xfrm>
          <a:prstGeom prst="rect">
            <a:avLst/>
          </a:prstGeom>
          <a:noFill/>
        </p:spPr>
        <p:txBody>
          <a:bodyPr wrap="square" rtlCol="0">
            <a:spAutoFit/>
          </a:bodyPr>
          <a:lstStyle/>
          <a:p>
            <a:r>
              <a:rPr lang="tr-TR" sz="1400" dirty="0" smtClean="0"/>
              <a:t>0 232 376 </a:t>
            </a:r>
            <a:r>
              <a:rPr lang="tr-TR" sz="1400" dirty="0"/>
              <a:t>10 88</a:t>
            </a:r>
          </a:p>
        </p:txBody>
      </p:sp>
      <p:sp>
        <p:nvSpPr>
          <p:cNvPr id="6" name="Metin kutusu 5"/>
          <p:cNvSpPr txBox="1"/>
          <p:nvPr/>
        </p:nvSpPr>
        <p:spPr>
          <a:xfrm>
            <a:off x="2330087" y="1553401"/>
            <a:ext cx="4800596" cy="2246769"/>
          </a:xfrm>
          <a:prstGeom prst="rect">
            <a:avLst/>
          </a:prstGeom>
          <a:noFill/>
        </p:spPr>
        <p:txBody>
          <a:bodyPr wrap="square" rtlCol="0">
            <a:spAutoFit/>
          </a:bodyPr>
          <a:lstStyle/>
          <a:p>
            <a:pPr algn="ctr"/>
            <a:endParaRPr lang="tr-TR" sz="2800" b="1" dirty="0" smtClean="0">
              <a:solidFill>
                <a:srgbClr val="FF0000"/>
              </a:solidFill>
            </a:endParaRPr>
          </a:p>
          <a:p>
            <a:pPr algn="ctr"/>
            <a:r>
              <a:rPr lang="tr-TR" sz="2800" b="1" dirty="0" smtClean="0">
                <a:solidFill>
                  <a:srgbClr val="00B0F0"/>
                </a:solidFill>
                <a:effectLst>
                  <a:outerShdw blurRad="38100" dist="38100" dir="2700000" algn="tl">
                    <a:srgbClr val="000000">
                      <a:alpha val="43137"/>
                    </a:srgbClr>
                  </a:outerShdw>
                </a:effectLst>
                <a:latin typeface="Bookman Old Style" panose="02050604050505020204" pitchFamily="18" charset="0"/>
              </a:rPr>
              <a:t>BİLSEM SÜRECİ VE</a:t>
            </a:r>
          </a:p>
          <a:p>
            <a:pPr algn="ctr"/>
            <a:r>
              <a:rPr lang="tr-TR" sz="2800" b="1" dirty="0" smtClean="0">
                <a:solidFill>
                  <a:srgbClr val="00B0F0"/>
                </a:solidFill>
                <a:effectLst>
                  <a:outerShdw blurRad="38100" dist="38100" dir="2700000" algn="tl">
                    <a:srgbClr val="000000">
                      <a:alpha val="43137"/>
                    </a:srgbClr>
                  </a:outerShdw>
                </a:effectLst>
                <a:latin typeface="Bookman Old Style" panose="02050604050505020204" pitchFamily="18" charset="0"/>
              </a:rPr>
              <a:t>TANITIMI</a:t>
            </a:r>
          </a:p>
          <a:p>
            <a:pPr algn="ctr"/>
            <a:r>
              <a:rPr lang="tr-TR" sz="2800" b="1" dirty="0" smtClean="0">
                <a:solidFill>
                  <a:srgbClr val="00B0F0"/>
                </a:solidFill>
                <a:effectLst>
                  <a:outerShdw blurRad="38100" dist="38100" dir="2700000" algn="tl">
                    <a:srgbClr val="000000">
                      <a:alpha val="43137"/>
                    </a:srgbClr>
                  </a:outerShdw>
                </a:effectLst>
                <a:latin typeface="Bookman Old Style" panose="02050604050505020204" pitchFamily="18" charset="0"/>
              </a:rPr>
              <a:t>(ÖĞRETMENLERE </a:t>
            </a:r>
          </a:p>
          <a:p>
            <a:pPr algn="ctr"/>
            <a:r>
              <a:rPr lang="tr-TR" sz="2800" b="1" dirty="0" smtClean="0">
                <a:solidFill>
                  <a:srgbClr val="00B0F0"/>
                </a:solidFill>
                <a:effectLst>
                  <a:outerShdw blurRad="38100" dist="38100" dir="2700000" algn="tl">
                    <a:srgbClr val="000000">
                      <a:alpha val="43137"/>
                    </a:srgbClr>
                  </a:outerShdw>
                </a:effectLst>
                <a:latin typeface="Bookman Old Style" panose="02050604050505020204" pitchFamily="18" charset="0"/>
              </a:rPr>
              <a:t>YÖNELİK)</a:t>
            </a:r>
            <a:endParaRPr lang="tr-TR" sz="2800" b="1" dirty="0">
              <a:solidFill>
                <a:srgbClr val="00B0F0"/>
              </a:solidFill>
              <a:effectLst>
                <a:outerShdw blurRad="38100" dist="38100" dir="2700000" algn="tl">
                  <a:srgbClr val="000000">
                    <a:alpha val="43137"/>
                  </a:srgbClr>
                </a:outerShdw>
              </a:effectLst>
              <a:latin typeface="Bookman Old Style" panose="02050604050505020204" pitchFamily="18" charset="0"/>
            </a:endParaRPr>
          </a:p>
        </p:txBody>
      </p:sp>
      <p:pic>
        <p:nvPicPr>
          <p:cNvPr id="48129" name="Picture 1" descr="C:\Users\dell\Desktop\indir.jpg"/>
          <p:cNvPicPr>
            <a:picLocks noChangeAspect="1" noChangeArrowheads="1"/>
          </p:cNvPicPr>
          <p:nvPr/>
        </p:nvPicPr>
        <p:blipFill>
          <a:blip r:embed="rId4"/>
          <a:srcRect/>
          <a:stretch>
            <a:fillRect/>
          </a:stretch>
        </p:blipFill>
        <p:spPr bwMode="auto">
          <a:xfrm>
            <a:off x="7452320" y="61861"/>
            <a:ext cx="1491539" cy="1491540"/>
          </a:xfrm>
          <a:prstGeom prst="rect">
            <a:avLst/>
          </a:prstGeom>
          <a:noFill/>
        </p:spPr>
      </p:pic>
      <p:pic>
        <p:nvPicPr>
          <p:cNvPr id="48130" name="Picture 2" descr="C:\Users\dell\Desktop\indir.png"/>
          <p:cNvPicPr>
            <a:picLocks noChangeAspect="1" noChangeArrowheads="1"/>
          </p:cNvPicPr>
          <p:nvPr/>
        </p:nvPicPr>
        <p:blipFill>
          <a:blip r:embed="rId5"/>
          <a:srcRect/>
          <a:stretch>
            <a:fillRect/>
          </a:stretch>
        </p:blipFill>
        <p:spPr bwMode="auto">
          <a:xfrm>
            <a:off x="7261737" y="3253867"/>
            <a:ext cx="1621399" cy="1621399"/>
          </a:xfrm>
          <a:prstGeom prst="rect">
            <a:avLst/>
          </a:prstGeom>
          <a:noFill/>
        </p:spPr>
      </p:pic>
      <p:pic>
        <p:nvPicPr>
          <p:cNvPr id="1027" name="Picture 3" descr="D:\SEDA\Desktop\30145853_TANILAMA_-_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61737" y="1952112"/>
            <a:ext cx="1687396" cy="95138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SEDA\Desktop\LOGO RAM.png"/>
          <p:cNvPicPr>
            <a:picLocks noChangeAspect="1" noChangeArrowheads="1"/>
          </p:cNvPicPr>
          <p:nvPr/>
        </p:nvPicPr>
        <p:blipFill>
          <a:blip r:embed="rId7" cstate="print">
            <a:extLst>
              <a:ext uri="{BEBA8EAE-BF5A-486C-A8C5-ECC9F3942E4B}">
                <a14:imgProps xmlns:a14="http://schemas.microsoft.com/office/drawing/2010/main">
                  <a14:imgLayer r:embed="rId8">
                    <a14:imgEffect>
                      <a14:sharpenSoften amount="11000"/>
                    </a14:imgEffect>
                  </a14:imgLayer>
                </a14:imgProps>
              </a:ext>
              <a:ext uri="{28A0092B-C50C-407E-A947-70E740481C1C}">
                <a14:useLocalDpi xmlns:a14="http://schemas.microsoft.com/office/drawing/2010/main" val="0"/>
              </a:ext>
            </a:extLst>
          </a:blip>
          <a:srcRect/>
          <a:stretch>
            <a:fillRect/>
          </a:stretch>
        </p:blipFill>
        <p:spPr bwMode="auto">
          <a:xfrm>
            <a:off x="4004108" y="313898"/>
            <a:ext cx="1452554" cy="1247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62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715304" cy="3354765"/>
          </a:xfrm>
          <a:prstGeom prst="rect">
            <a:avLst/>
          </a:prstGeom>
          <a:ln>
            <a:noFill/>
          </a:ln>
        </p:spPr>
        <p:txBody>
          <a:bodyPr wrap="square">
            <a:spAutoFit/>
          </a:bodyPr>
          <a:lstStyle/>
          <a:p>
            <a:r>
              <a:rPr lang="tr-TR" b="1" dirty="0" smtClean="0"/>
              <a:t>Bireysel Değerlendirme Uygulama Esasları </a:t>
            </a:r>
          </a:p>
          <a:p>
            <a:endParaRPr lang="tr-TR" dirty="0" smtClean="0"/>
          </a:p>
          <a:p>
            <a:r>
              <a:rPr lang="tr-TR" sz="1600" b="1" dirty="0" smtClean="0">
                <a:solidFill>
                  <a:srgbClr val="FF0000"/>
                </a:solidFill>
              </a:rPr>
              <a:t>c) </a:t>
            </a:r>
            <a:r>
              <a:rPr lang="tr-TR" sz="1600" dirty="0" smtClean="0"/>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1600" dirty="0" smtClean="0"/>
          </a:p>
          <a:p>
            <a:r>
              <a:rPr lang="tr-TR" sz="1600" b="1" dirty="0" smtClean="0">
                <a:solidFill>
                  <a:srgbClr val="FF0000"/>
                </a:solidFill>
              </a:rPr>
              <a:t>ç) </a:t>
            </a:r>
            <a:r>
              <a:rPr lang="tr-TR" sz="1600" dirty="0" smtClean="0"/>
              <a:t>Resim ve müzik yetenek alanlarında değerlendirmeye alınacak öğrenciler giriş belgelerinde belirtilen saatten 30 dakika önce; genel zihinsel yetenek alanında uygulamaya alınacak öğrenciler ise giriş belgelerinde yer alan saatte uygulama merkezlerinde hazır bulunacaklardır. Öğrenciler giriş belgelerindeki randevu saatinden en fazla 15 (on beş) dakikaya kadar olan gecikmelerde değerlendirmeye alınacak olup bu sürenin aşılmasından sonra değerlendirmeye alınmayacaklardır.</a:t>
            </a:r>
            <a:endParaRPr lang="tr-TR" sz="1600" dirty="0" smtClean="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715304" cy="3354765"/>
          </a:xfrm>
          <a:prstGeom prst="rect">
            <a:avLst/>
          </a:prstGeom>
          <a:ln>
            <a:noFill/>
          </a:ln>
        </p:spPr>
        <p:txBody>
          <a:bodyPr wrap="square">
            <a:spAutoFit/>
          </a:bodyPr>
          <a:lstStyle/>
          <a:p>
            <a:r>
              <a:rPr lang="tr-TR" b="1" dirty="0" smtClean="0"/>
              <a:t>Bireysel Değerlendirme Uygulama Esasları </a:t>
            </a:r>
          </a:p>
          <a:p>
            <a:endParaRPr lang="tr-TR" dirty="0" smtClean="0"/>
          </a:p>
          <a:p>
            <a:r>
              <a:rPr lang="tr-TR" sz="1600" b="1" dirty="0" smtClean="0">
                <a:solidFill>
                  <a:srgbClr val="FF0000"/>
                </a:solidFill>
              </a:rPr>
              <a:t>d) </a:t>
            </a:r>
            <a:r>
              <a:rPr lang="tr-TR" sz="1600" dirty="0" smtClean="0"/>
              <a:t>Genel zihinsel yetenek alanı değerlendirmeleri RAM’larda, resim ve müzik yetenek alanı değerlendirmeleri ise BİLSEM’lerde yapılacaktır ancak değerlendirmeler RAM’ların ve BİLSEM’lerin fiziki koşullarının uygun olmaması ve değerlendirmenin gerçekleştirileceği kurumun da ilgili RAM’ların ve BİLSEM’lerin hizmet verdiği il-ilçede bulunması şartı ile Merkez Tanılama Sınav Komisyonunun kararı ile Bakanlığımıza bağlı diğer kurumlarda gerçekleştirilebilecektir. </a:t>
            </a:r>
          </a:p>
          <a:p>
            <a:endParaRPr lang="tr-TR" sz="1600" dirty="0" smtClean="0"/>
          </a:p>
          <a:p>
            <a:r>
              <a:rPr lang="tr-TR" sz="1600" b="1" dirty="0" smtClean="0">
                <a:solidFill>
                  <a:srgbClr val="FF0000"/>
                </a:solidFill>
              </a:rPr>
              <a:t>e)</a:t>
            </a:r>
            <a:r>
              <a:rPr lang="tr-TR" sz="1600" dirty="0" smtClean="0"/>
              <a:t> Genel zihinsel yetenek alanı değerlendirmelerine ve sonuçlarına ilişkin her türlü evrak, değerlendirme yapılan bölgenin sorumluluk alanında bulunduğu RAM’larda, resim ve müzik yetenek alanları için ise değerlendirme yapılan bölgenin sorumluluk alanındaki BİLSEM’lerde muhafaza edilecektir. </a:t>
            </a:r>
            <a:endParaRPr lang="tr-TR" sz="1600" dirty="0" smtClean="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715304" cy="3754874"/>
          </a:xfrm>
          <a:prstGeom prst="rect">
            <a:avLst/>
          </a:prstGeom>
          <a:ln>
            <a:noFill/>
          </a:ln>
        </p:spPr>
        <p:txBody>
          <a:bodyPr wrap="square">
            <a:spAutoFit/>
          </a:bodyPr>
          <a:lstStyle/>
          <a:p>
            <a:r>
              <a:rPr lang="tr-TR" sz="1400" b="1" dirty="0" smtClean="0"/>
              <a:t>Bireysel Değerlendirme Uygulama Esasları </a:t>
            </a:r>
          </a:p>
          <a:p>
            <a:endParaRPr lang="tr-TR" sz="1400" dirty="0" smtClean="0"/>
          </a:p>
          <a:p>
            <a:r>
              <a:rPr lang="tr-TR" sz="1400" b="1" dirty="0" smtClean="0">
                <a:solidFill>
                  <a:srgbClr val="FF0000"/>
                </a:solidFill>
              </a:rPr>
              <a:t>ı) </a:t>
            </a:r>
            <a:r>
              <a:rPr lang="tr-TR" sz="1400" dirty="0" smtClean="0"/>
              <a:t>Değerlendirme ve sonuçların kayıt altına alınması uygulayıcıların; gizliliğinin sağlanması ise uygulayıcıların ve değerlendirmenin gerçekleştirildiği kurum müdürlüklerinin sorumluluğundadır.</a:t>
            </a:r>
          </a:p>
          <a:p>
            <a:endParaRPr lang="tr-TR" sz="1400" dirty="0" smtClean="0">
              <a:solidFill>
                <a:srgbClr val="FF0000"/>
              </a:solidFill>
            </a:endParaRPr>
          </a:p>
          <a:p>
            <a:r>
              <a:rPr lang="tr-TR" sz="1400" b="1" dirty="0" smtClean="0"/>
              <a:t>Genel Zihinsel Yetenek Alanında Bireysel Değerlendirme </a:t>
            </a:r>
          </a:p>
          <a:p>
            <a:endParaRPr lang="tr-TR" sz="1400" dirty="0" smtClean="0"/>
          </a:p>
          <a:p>
            <a:r>
              <a:rPr lang="tr-TR" sz="1400" b="1" dirty="0" smtClean="0">
                <a:solidFill>
                  <a:srgbClr val="FF0000"/>
                </a:solidFill>
              </a:rPr>
              <a:t>a) </a:t>
            </a:r>
            <a:r>
              <a:rPr lang="tr-TR" sz="1400" dirty="0" smtClean="0"/>
              <a:t>Bireysel değerlendirmelerde Bakanlıkça belirlenen zekâ ölçeği/ ölçekleri kullanılacaktır. </a:t>
            </a:r>
          </a:p>
          <a:p>
            <a:endParaRPr lang="tr-TR" sz="1400" dirty="0" smtClean="0"/>
          </a:p>
          <a:p>
            <a:r>
              <a:rPr lang="tr-TR" sz="1400" b="1" dirty="0" smtClean="0">
                <a:solidFill>
                  <a:srgbClr val="FF0000"/>
                </a:solidFill>
              </a:rPr>
              <a:t>b) </a:t>
            </a:r>
            <a:r>
              <a:rPr lang="tr-TR" sz="1400" dirty="0" smtClean="0"/>
              <a:t>Öğrencilerin randevuları; RAM’ların sorumluluk bölgelerinde bulunan öğrenci, uygulayıcı sayısı ile RAM’larda bulunan test bataryalarına göre ve takvimde öngörülen tarih aralığında, resmî tatillerin dışında, randevu verilmeyen gün bırakılmaksızın oluşturulacaktır. </a:t>
            </a:r>
          </a:p>
          <a:p>
            <a:endParaRPr lang="tr-TR" sz="1400" dirty="0" smtClean="0"/>
          </a:p>
          <a:p>
            <a:r>
              <a:rPr lang="tr-TR" sz="1400" b="1" dirty="0" smtClean="0">
                <a:solidFill>
                  <a:srgbClr val="FF0000"/>
                </a:solidFill>
              </a:rPr>
              <a:t>c) </a:t>
            </a:r>
            <a:r>
              <a:rPr lang="tr-TR" sz="1400" dirty="0" smtClean="0"/>
              <a:t>Yasal mazereti bulunmayan uygulayıcıların tamamı değerlendirme sürecinde görevlendirilecektir. </a:t>
            </a:r>
            <a:endParaRPr lang="tr-TR" sz="1400" dirty="0" smtClean="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22107" y="987574"/>
            <a:ext cx="7715304" cy="3785652"/>
          </a:xfrm>
          <a:prstGeom prst="rect">
            <a:avLst/>
          </a:prstGeom>
          <a:ln>
            <a:noFill/>
          </a:ln>
        </p:spPr>
        <p:txBody>
          <a:bodyPr wrap="square">
            <a:spAutoFit/>
          </a:bodyPr>
          <a:lstStyle/>
          <a:p>
            <a:r>
              <a:rPr lang="tr-TR" sz="1600" b="1" dirty="0" smtClean="0"/>
              <a:t>Resim Yetenek Alanında Bireysel Değerlendirme</a:t>
            </a:r>
            <a:r>
              <a:rPr lang="tr-TR" sz="1600" dirty="0" smtClean="0"/>
              <a:t> </a:t>
            </a:r>
          </a:p>
          <a:p>
            <a:endParaRPr lang="tr-TR" sz="1600" dirty="0" smtClean="0"/>
          </a:p>
          <a:p>
            <a:r>
              <a:rPr lang="tr-TR" sz="1600" b="1" dirty="0" smtClean="0">
                <a:solidFill>
                  <a:srgbClr val="FF0000"/>
                </a:solidFill>
              </a:rPr>
              <a:t>c) </a:t>
            </a:r>
            <a:r>
              <a:rPr lang="tr-TR" sz="1600" dirty="0" smtClean="0"/>
              <a:t>Öğrenci randevuları takvimde öngörülen tarih aralığında Merkez Tanılama Sınav Komisyonunun belirleyeceği değerlendirme tarihleri için de oluşturulacaktır. </a:t>
            </a:r>
          </a:p>
          <a:p>
            <a:endParaRPr lang="tr-TR" sz="1600" dirty="0" smtClean="0"/>
          </a:p>
          <a:p>
            <a:r>
              <a:rPr lang="tr-TR" sz="1600" b="1" dirty="0" smtClean="0">
                <a:solidFill>
                  <a:srgbClr val="FF0000"/>
                </a:solidFill>
              </a:rPr>
              <a:t>ç) </a:t>
            </a:r>
            <a:r>
              <a:rPr lang="tr-TR" sz="1600" dirty="0" smtClean="0"/>
              <a:t>Değerlendirmeye girecek adaylar için gerekli materyaller uygulama merkezlerinde hazır bulundurulacaktır. </a:t>
            </a:r>
          </a:p>
          <a:p>
            <a:endParaRPr lang="tr-TR" sz="1600" dirty="0" smtClean="0">
              <a:solidFill>
                <a:srgbClr val="FF0000"/>
              </a:solidFill>
            </a:endParaRPr>
          </a:p>
          <a:p>
            <a:r>
              <a:rPr lang="tr-TR" sz="1600" b="1" dirty="0" smtClean="0"/>
              <a:t>Müzik Yetenek Alanında Bireysel Değerlendirme </a:t>
            </a:r>
          </a:p>
          <a:p>
            <a:endParaRPr lang="tr-TR" sz="1600" dirty="0" smtClean="0"/>
          </a:p>
          <a:p>
            <a:r>
              <a:rPr lang="tr-TR" sz="1600" b="1" dirty="0" smtClean="0">
                <a:solidFill>
                  <a:srgbClr val="FF0000"/>
                </a:solidFill>
              </a:rPr>
              <a:t>a) </a:t>
            </a:r>
            <a:r>
              <a:rPr lang="tr-TR" sz="1600" dirty="0" smtClean="0"/>
              <a:t>Değerlendirmeler Bakanlıkça belirlenen ölçütler doğrultusunda yapılacaktır. </a:t>
            </a:r>
          </a:p>
          <a:p>
            <a:endParaRPr lang="tr-TR" sz="1600" dirty="0" smtClean="0"/>
          </a:p>
          <a:p>
            <a:r>
              <a:rPr lang="tr-TR" sz="1600" b="1" dirty="0" smtClean="0">
                <a:solidFill>
                  <a:srgbClr val="FF0000"/>
                </a:solidFill>
              </a:rPr>
              <a:t>b) </a:t>
            </a:r>
            <a:r>
              <a:rPr lang="tr-TR" sz="1600" dirty="0" smtClean="0"/>
              <a:t>Öğrencilerin randevuları; takvimde öngörülen tarih aralığında, resmi tatillerin dışında, randevu verilmeyen gün bırakılmaksızın oluşturulacaktır. c)Değerlendirmeler her gün için 4 (dört) oturum şeklinde gerçekleştirilecektir. </a:t>
            </a:r>
            <a:endParaRPr lang="tr-TR" sz="1600" dirty="0" smtClean="0">
              <a:solidFill>
                <a:srgbClr val="FF0000"/>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117" y="69516"/>
            <a:ext cx="7540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8186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9552" y="857238"/>
            <a:ext cx="8461604" cy="3754874"/>
          </a:xfrm>
          <a:prstGeom prst="rect">
            <a:avLst/>
          </a:prstGeom>
          <a:ln>
            <a:noFill/>
          </a:ln>
        </p:spPr>
        <p:txBody>
          <a:bodyPr wrap="square">
            <a:spAutoFit/>
          </a:bodyPr>
          <a:lstStyle/>
          <a:p>
            <a:r>
              <a:rPr lang="tr-TR" sz="1400" b="1" dirty="0" smtClean="0"/>
              <a:t>İTİRAZLAR</a:t>
            </a:r>
          </a:p>
          <a:p>
            <a:endParaRPr lang="tr-TR" sz="1400" dirty="0" smtClean="0"/>
          </a:p>
          <a:p>
            <a:pPr>
              <a:buFont typeface="Wingdings" pitchFamily="2" charset="2"/>
              <a:buChar char="Ø"/>
            </a:pPr>
            <a:r>
              <a:rPr lang="tr-TR" sz="1400" dirty="0" smtClean="0"/>
              <a:t> İtirazlar, ön değerlendirme ve bireysel değerlendirme sonuçlarının https://meb.gov.tr adresinden yayımlanmasından itibaren 5 (beş) iş günü içinde il tanılama sınav komisyonlarına yapılacaktır. </a:t>
            </a:r>
          </a:p>
          <a:p>
            <a:endParaRPr lang="tr-TR" sz="1400" dirty="0" smtClean="0"/>
          </a:p>
          <a:p>
            <a:pPr>
              <a:buFont typeface="Wingdings" pitchFamily="2" charset="2"/>
              <a:buChar char="Ø"/>
            </a:pPr>
            <a:r>
              <a:rPr lang="tr-TR" sz="1400" dirty="0" smtClean="0"/>
              <a:t> Ön değerlendirme ve bireysel değerlendirme sonuçlarına yapılacak itirazlar il tanılama sınav komisyonlarınca değerlendirilecektir. </a:t>
            </a:r>
          </a:p>
          <a:p>
            <a:endParaRPr lang="tr-TR" sz="1400" dirty="0" smtClean="0"/>
          </a:p>
          <a:p>
            <a:pPr>
              <a:buFont typeface="Wingdings" pitchFamily="2" charset="2"/>
              <a:buChar char="Ø"/>
            </a:pPr>
            <a:r>
              <a:rPr lang="tr-TR" sz="1400" dirty="0" smtClean="0"/>
              <a:t> Bireysel değerlendirme sonuçları için; il tanılama sınav komisyonlarınca itiraz başvurularına ait materyallerin birer sureti, uygulama merkezlerinden talep edilecektir. Uygulama merkezleri, söz konusu materyallerin kapalı zarf içerisinde gizlilik ve güvenliğini sağlayarak; asılları kendilerinde kalmak kaydı ile il tanılama sınav komisyonlarına gönderecektir. </a:t>
            </a:r>
          </a:p>
          <a:p>
            <a:endParaRPr lang="tr-TR" sz="1400" dirty="0" smtClean="0"/>
          </a:p>
          <a:p>
            <a:pPr>
              <a:buFont typeface="Wingdings" pitchFamily="2" charset="2"/>
              <a:buChar char="Ø"/>
            </a:pPr>
            <a:r>
              <a:rPr lang="tr-TR" sz="1400" dirty="0" smtClean="0"/>
              <a:t> Yapılan ön değerlendirme ve bireysel değerlendirme içeriklerine ilişkin herhangi bir belge yayımlanmayacak ve paylaşılmayacaktır. </a:t>
            </a:r>
          </a:p>
          <a:p>
            <a:endParaRPr lang="tr-TR" sz="1400" dirty="0" smtClean="0"/>
          </a:p>
          <a:p>
            <a:pPr>
              <a:buFont typeface="Wingdings" pitchFamily="2" charset="2"/>
              <a:buChar char="Ø"/>
            </a:pPr>
            <a:r>
              <a:rPr lang="tr-TR" sz="1400" dirty="0" smtClean="0"/>
              <a:t> Faks ve e-posta yolu ile yapılan itirazlar dikkate alınmayacaktır.</a:t>
            </a:r>
            <a:endParaRPr lang="tr-TR" sz="1400" dirty="0" smtClean="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857239"/>
            <a:ext cx="8389596" cy="3785652"/>
          </a:xfrm>
          <a:prstGeom prst="rect">
            <a:avLst/>
          </a:prstGeom>
          <a:ln>
            <a:noFill/>
          </a:ln>
        </p:spPr>
        <p:txBody>
          <a:bodyPr wrap="square">
            <a:spAutoFit/>
          </a:bodyPr>
          <a:lstStyle/>
          <a:p>
            <a:r>
              <a:rPr lang="tr-TR" sz="1600" b="1" dirty="0" smtClean="0">
                <a:solidFill>
                  <a:srgbClr val="FF0000"/>
                </a:solidFill>
              </a:rPr>
              <a:t>KAYITLARI YAPILAN ÖĞRENCİLERE NASIL BİR EĞİTİM VERİLİR?</a:t>
            </a:r>
            <a:endParaRPr lang="tr-TR" sz="1600" dirty="0" smtClean="0"/>
          </a:p>
          <a:p>
            <a:r>
              <a:rPr lang="tr-TR" sz="1600" dirty="0" smtClean="0"/>
              <a:t>Kayıtları yapılan öğrencilerin hazır bulunuşluk düzeyi ölçüldükten sonra Bilim ve Sanat Merkezlerinde;</a:t>
            </a:r>
          </a:p>
          <a:p>
            <a:endParaRPr lang="tr-TR" sz="1600" dirty="0" smtClean="0"/>
          </a:p>
          <a:p>
            <a:pPr marL="342900" indent="-342900">
              <a:buFont typeface="Wingdings" pitchFamily="2" charset="2"/>
              <a:buChar char="Ø"/>
            </a:pPr>
            <a:r>
              <a:rPr lang="tr-TR" sz="1600" dirty="0" smtClean="0"/>
              <a:t>Uyum (Oryantasyon), </a:t>
            </a:r>
          </a:p>
          <a:p>
            <a:pPr marL="342900" indent="-342900"/>
            <a:endParaRPr lang="tr-TR" sz="1600" dirty="0" smtClean="0"/>
          </a:p>
          <a:p>
            <a:pPr marL="342900" indent="-342900">
              <a:buFont typeface="Wingdings" pitchFamily="2" charset="2"/>
              <a:buChar char="Ø"/>
            </a:pPr>
            <a:r>
              <a:rPr lang="tr-TR" sz="1600" dirty="0" smtClean="0"/>
              <a:t>Destek Eğitimi; 1) İletişim Becerileri, 2) Grupla Çalışma Teknikleri, 3) Öğrenme Yöntemleri, 4) Problem Çözme Teknikleri, 5) Bilimsel Araştırma Teknikleri, 6) Yabancı Dil, 7) Bilgisayar, 8) Sosyal Etkinlikler, </a:t>
            </a:r>
          </a:p>
          <a:p>
            <a:pPr marL="342900" indent="-342900"/>
            <a:endParaRPr lang="tr-TR" sz="1600" dirty="0" smtClean="0"/>
          </a:p>
          <a:p>
            <a:pPr marL="342900" indent="-342900">
              <a:buFont typeface="Wingdings" pitchFamily="2" charset="2"/>
              <a:buChar char="Ø"/>
            </a:pPr>
            <a:r>
              <a:rPr lang="tr-TR" sz="1600" dirty="0" smtClean="0"/>
              <a:t>Bireysel Yetenekleri Fark Ettirme, </a:t>
            </a:r>
          </a:p>
          <a:p>
            <a:pPr marL="342900" indent="-342900"/>
            <a:endParaRPr lang="tr-TR" sz="1600" dirty="0" smtClean="0"/>
          </a:p>
          <a:p>
            <a:pPr marL="342900" indent="-342900">
              <a:buFont typeface="Wingdings" pitchFamily="2" charset="2"/>
              <a:buChar char="Ø"/>
            </a:pPr>
            <a:r>
              <a:rPr lang="tr-TR" sz="1600" dirty="0" smtClean="0"/>
              <a:t>Özel Yetenekleri Geliştirme, </a:t>
            </a:r>
          </a:p>
          <a:p>
            <a:pPr marL="342900" indent="-342900"/>
            <a:endParaRPr lang="tr-TR" sz="1600" dirty="0" smtClean="0"/>
          </a:p>
          <a:p>
            <a:pPr marL="342900" indent="-342900">
              <a:buFont typeface="Wingdings" pitchFamily="2" charset="2"/>
              <a:buChar char="Ø"/>
            </a:pPr>
            <a:r>
              <a:rPr lang="tr-TR" sz="1600" dirty="0" smtClean="0"/>
              <a:t>Proje Üretimi/Yönetimi alanlarında düzenlenmiş eğitim programlarına alınırlar.</a:t>
            </a:r>
            <a:endParaRPr lang="tr-TR"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929618" cy="3139321"/>
          </a:xfrm>
          <a:prstGeom prst="rect">
            <a:avLst/>
          </a:prstGeom>
          <a:ln>
            <a:noFill/>
          </a:ln>
        </p:spPr>
        <p:txBody>
          <a:bodyPr wrap="square">
            <a:spAutoFit/>
          </a:bodyPr>
          <a:lstStyle/>
          <a:p>
            <a:r>
              <a:rPr lang="tr-TR" b="1" dirty="0" smtClean="0">
                <a:solidFill>
                  <a:srgbClr val="FF0000"/>
                </a:solidFill>
              </a:rPr>
              <a:t>KAYITLARI YAPILAN ÖĞRENCİLERE NASIL BİR EĞİTİM VERİLİR?</a:t>
            </a:r>
          </a:p>
          <a:p>
            <a:endParaRPr lang="tr-TR" dirty="0" smtClean="0"/>
          </a:p>
          <a:p>
            <a:pPr>
              <a:buFont typeface="Wingdings" pitchFamily="2" charset="2"/>
              <a:buChar char="Ø"/>
            </a:pPr>
            <a:r>
              <a:rPr lang="tr-TR" dirty="0" smtClean="0"/>
              <a:t> Programların belli bir tamamlama süresi bulunmamakta olup öğrenci programlarda kendi öğrenme hızına göre ilerler. Öğrenciler program aşamalarındaki performans, istek, gayretli olmalarına ve devamlarına bağlı olarak eğitimlerine liseyi bitirene kadar devam edebilir. </a:t>
            </a:r>
          </a:p>
          <a:p>
            <a:endParaRPr lang="tr-TR" dirty="0" smtClean="0"/>
          </a:p>
          <a:p>
            <a:pPr>
              <a:buFont typeface="Wingdings" pitchFamily="2" charset="2"/>
              <a:buChar char="Ø"/>
            </a:pPr>
            <a:r>
              <a:rPr lang="tr-TR" dirty="0" smtClean="0"/>
              <a:t> Tüm programlar öğrenci merkezli, disiplinler arası, modüler yapıda; öğrencilerin yaratıcılığını, sorunlara farklı yaklaşım ve çözüm bulma becerilerini geliştirecek ve yetişkinlik dönemlerindeki şartlara hazırlayacak nitelikte bireyselleştirilerek hazırlanır.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37554" y="857238"/>
            <a:ext cx="7929618" cy="3293209"/>
          </a:xfrm>
          <a:prstGeom prst="rect">
            <a:avLst/>
          </a:prstGeom>
          <a:ln>
            <a:noFill/>
          </a:ln>
        </p:spPr>
        <p:txBody>
          <a:bodyPr wrap="square">
            <a:spAutoFit/>
          </a:bodyPr>
          <a:lstStyle/>
          <a:p>
            <a:r>
              <a:rPr lang="tr-TR" sz="1600" b="1" dirty="0" smtClean="0">
                <a:solidFill>
                  <a:srgbClr val="FF0000"/>
                </a:solidFill>
              </a:rPr>
              <a:t>KAYITLARI YAPILAN ÖĞRENCİLERE NASIL BİR EĞİTİM VERİLİR?</a:t>
            </a:r>
          </a:p>
          <a:p>
            <a:endParaRPr lang="tr-TR" sz="1600" dirty="0" smtClean="0"/>
          </a:p>
          <a:p>
            <a:pPr>
              <a:buFont typeface="Wingdings" pitchFamily="2" charset="2"/>
              <a:buChar char="Ø"/>
            </a:pPr>
            <a:r>
              <a:rPr lang="tr-TR" sz="1600" dirty="0" smtClean="0"/>
              <a:t> Programların uygulanmasında okuldan tamamen farklı özel eğitim yöntem ve teknikleri, özel materyaller ve özel eğitim ortamları kullanılır. Bilim ve Sanat Merkezlerinde bireysel eğitim esas olmakla birlikte öğretmen, mekan vb. kısıtlılıklar nedeniyle çoğunlukla 3-5 kişilik küçük gruplarla eğitim yapılır. </a:t>
            </a:r>
          </a:p>
          <a:p>
            <a:endParaRPr lang="tr-TR" sz="1600" dirty="0" smtClean="0"/>
          </a:p>
          <a:p>
            <a:pPr>
              <a:buFont typeface="Wingdings" pitchFamily="2" charset="2"/>
              <a:buChar char="Ø"/>
            </a:pPr>
            <a:r>
              <a:rPr lang="tr-TR" sz="1600" dirty="0" smtClean="0"/>
              <a:t> Bilim ve Sanat Merkezlerindeki eğitim, öğrencilerin örgün eğitimlerinden farklı olarak gerçekleştirilir. Okullarında öğrenciler geçer not alma ve sınavlara hazırlanma amacıyla hareket ederken, Bilim ve Sanat Merkezi’nin yapısında sınıf geçme, not alma vb. amaçlar yer almaz. Bunun yerine süreç odaklı, proje tabanlı öğretim modeliyle öğretim sağlanır ve öğrencilerin istenilen niteliklere uygun projeler gerçekleştirmeleri beklenir.</a:t>
            </a:r>
            <a:endParaRPr lang="tr-TR" sz="16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929618" cy="3693319"/>
          </a:xfrm>
          <a:prstGeom prst="rect">
            <a:avLst/>
          </a:prstGeom>
          <a:ln>
            <a:noFill/>
          </a:ln>
        </p:spPr>
        <p:txBody>
          <a:bodyPr wrap="square">
            <a:spAutoFit/>
          </a:bodyPr>
          <a:lstStyle/>
          <a:p>
            <a:r>
              <a:rPr lang="tr-TR" b="1" dirty="0" smtClean="0">
                <a:solidFill>
                  <a:srgbClr val="FF0000"/>
                </a:solidFill>
              </a:rPr>
              <a:t>BİLSEMLERDE EĞİTİM DÖNEMLERİ NE ZAMANDIR?</a:t>
            </a:r>
          </a:p>
          <a:p>
            <a:endParaRPr lang="tr-TR" dirty="0" smtClean="0"/>
          </a:p>
          <a:p>
            <a:pPr>
              <a:buFont typeface="Wingdings" pitchFamily="2" charset="2"/>
              <a:buChar char="Ø"/>
            </a:pPr>
            <a:r>
              <a:rPr lang="tr-TR" dirty="0" smtClean="0"/>
              <a:t> Bilsem’lerde eğitim-öğretim; birinci dönem (Eylül-Ocak), ikinci dönem (Şubat-Haziran) ve Temmuz, Ağustos (yaz okulu, öğrenci kampları) aylarını kapsayacak şekilde yılda üç dönem halinde düzenlenir. </a:t>
            </a:r>
          </a:p>
          <a:p>
            <a:endParaRPr lang="tr-TR" dirty="0" smtClean="0"/>
          </a:p>
          <a:p>
            <a:pPr>
              <a:buFont typeface="Wingdings" pitchFamily="2" charset="2"/>
              <a:buChar char="Ø"/>
            </a:pPr>
            <a:r>
              <a:rPr lang="tr-TR" dirty="0" smtClean="0"/>
              <a:t> Öğrenci kayıtlı olduğu örgün eğitim okulunda sabahçı ise öğleden sonra Bilsem’ de, öğlenci ise sabah Bilsem’ de ve tam gün eğitim görüyorsa akşam BİLSEM’ de olacak şekilde eğitime alınır. </a:t>
            </a:r>
          </a:p>
          <a:p>
            <a:pPr>
              <a:buFont typeface="Wingdings" pitchFamily="2" charset="2"/>
              <a:buChar char="Ø"/>
            </a:pPr>
            <a:endParaRPr lang="tr-TR" dirty="0" smtClean="0"/>
          </a:p>
          <a:p>
            <a:pPr>
              <a:buFont typeface="Wingdings" pitchFamily="2" charset="2"/>
              <a:buChar char="Ø"/>
            </a:pPr>
            <a:r>
              <a:rPr lang="tr-TR" dirty="0" smtClean="0"/>
              <a:t> Her eğitim döneminde devamsızlık süresi eğitim süresinin %30’ unu geçemez. Mazeret göstermeksizin bu süreyi aşan veya programa katılmayan öğrencilerin kaydı silinir.</a:t>
            </a:r>
            <a:endParaRPr lang="tr-T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6929486" cy="2862322"/>
          </a:xfrm>
          <a:prstGeom prst="rect">
            <a:avLst/>
          </a:prstGeom>
          <a:ln>
            <a:noFill/>
          </a:ln>
        </p:spPr>
        <p:txBody>
          <a:bodyPr wrap="square">
            <a:spAutoFit/>
          </a:bodyPr>
          <a:lstStyle/>
          <a:p>
            <a:r>
              <a:rPr lang="tr-TR" b="1" dirty="0" smtClean="0">
                <a:solidFill>
                  <a:srgbClr val="FF0000"/>
                </a:solidFill>
              </a:rPr>
              <a:t>BİLSEMLERDE ÖLÇME ve DEĞERLENDİRME NASIL YAPILIR?</a:t>
            </a:r>
          </a:p>
          <a:p>
            <a:endParaRPr lang="tr-TR" dirty="0" smtClean="0"/>
          </a:p>
          <a:p>
            <a:pPr>
              <a:buFont typeface="Wingdings" pitchFamily="2" charset="2"/>
              <a:buChar char="Ø"/>
            </a:pPr>
            <a:r>
              <a:rPr lang="tr-TR" dirty="0" smtClean="0"/>
              <a:t> Bilim ve Sanat Merkezlerinde öğrencilere, akademik başarıyı ölçmeye yönelik herhangi bir işlem uygulanmaz, sınav yapılmaz, ölçme ve değerlendirmelerde puan ya da not kullanılmaz. </a:t>
            </a:r>
          </a:p>
          <a:p>
            <a:endParaRPr lang="tr-TR" dirty="0" smtClean="0"/>
          </a:p>
          <a:p>
            <a:pPr>
              <a:buFont typeface="Wingdings" pitchFamily="2" charset="2"/>
              <a:buChar char="Ø"/>
            </a:pPr>
            <a:r>
              <a:rPr lang="tr-TR" dirty="0" smtClean="0"/>
              <a:t> Uygulanan eğitim programlarının her aşamasında Gözlem Formları kullanılarak izleme ve değerlendirme yapılır ve programın sonunda programı tamamlayan öğrencilere "Program Tamamlama Belgesi" verilir.</a:t>
            </a:r>
            <a:endParaRPr lang="tr-T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EDA\Desktop\30144334_2021-2022_YILI_BILIM_VE_SANAT_MERKEZLERI_OGRENCI_TANILAMA_VE_YERLESTIRME_KILAVUZU.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835696" y="14380"/>
            <a:ext cx="5112568" cy="512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40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832808" y="195486"/>
            <a:ext cx="7416824" cy="52322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Bodoni MT" panose="02070603080606020203" pitchFamily="18" charset="0"/>
              </a:rPr>
              <a:t>BİLSEM SÜRECİ VE TANITIMI</a:t>
            </a:r>
            <a:endParaRPr lang="tr-TR" sz="28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Bodoni MT" panose="02070603080606020203" pitchFamily="18" charset="0"/>
            </a:endParaRPr>
          </a:p>
        </p:txBody>
      </p:sp>
      <p:sp>
        <p:nvSpPr>
          <p:cNvPr id="4" name="Dikdörtgen 3"/>
          <p:cNvSpPr/>
          <p:nvPr/>
        </p:nvSpPr>
        <p:spPr>
          <a:xfrm>
            <a:off x="683568" y="857238"/>
            <a:ext cx="7715304" cy="3754874"/>
          </a:xfrm>
          <a:prstGeom prst="rect">
            <a:avLst/>
          </a:prstGeom>
          <a:ln>
            <a:noFill/>
          </a:ln>
        </p:spPr>
        <p:txBody>
          <a:bodyPr wrap="square">
            <a:spAutoFit/>
          </a:bodyPr>
          <a:lstStyle/>
          <a:p>
            <a:pPr algn="ctr"/>
            <a:r>
              <a:rPr lang="tr-TR" sz="1400" b="1" dirty="0" smtClean="0">
                <a:solidFill>
                  <a:srgbClr val="FF0000"/>
                </a:solidFill>
                <a:latin typeface="+mj-lt"/>
              </a:rPr>
              <a:t>BİLSEM SÜRECİ</a:t>
            </a:r>
          </a:p>
          <a:p>
            <a:r>
              <a:rPr lang="tr-TR" sz="1400" dirty="0" smtClean="0">
                <a:latin typeface="+mj-lt"/>
              </a:rPr>
              <a:t>Öğrenci tanılama işlemleri, 1, 2, 3 ve 4. sınıf seviyelerinde sınıf öğretmenleri tarafından yetenek alanı/alanlarında aday gösterilecek öğrenciler için kılavuz takvimi doğrultusunda gerçekleştirilecektir.</a:t>
            </a:r>
          </a:p>
          <a:p>
            <a:pPr>
              <a:buFont typeface="Wingdings" pitchFamily="2" charset="2"/>
              <a:buChar char="Ø"/>
            </a:pPr>
            <a:endParaRPr lang="tr-TR" sz="1400" b="1" dirty="0" smtClean="0">
              <a:solidFill>
                <a:srgbClr val="FF0000"/>
              </a:solidFill>
              <a:latin typeface="+mj-lt"/>
            </a:endParaRPr>
          </a:p>
          <a:p>
            <a:r>
              <a:rPr lang="tr-TR" sz="1400" b="1" dirty="0" smtClean="0">
                <a:solidFill>
                  <a:srgbClr val="FF0000"/>
                </a:solidFill>
                <a:latin typeface="+mj-lt"/>
              </a:rPr>
              <a:t>ADAY GÖSTERME SÜRECİ</a:t>
            </a:r>
          </a:p>
          <a:p>
            <a:endParaRPr lang="tr-TR" sz="1400" dirty="0" smtClean="0">
              <a:latin typeface="+mj-lt"/>
            </a:endParaRPr>
          </a:p>
          <a:p>
            <a:pPr>
              <a:buFont typeface="Wingdings" pitchFamily="2" charset="2"/>
              <a:buChar char="Ø"/>
            </a:pPr>
            <a:r>
              <a:rPr lang="tr-TR" sz="1400" dirty="0" smtClean="0">
                <a:latin typeface="+mj-lt"/>
              </a:rPr>
              <a:t> Aday gösterme süreci </a:t>
            </a:r>
            <a:r>
              <a:rPr lang="tr-TR" sz="1400" b="1" u="sng" dirty="0" smtClean="0">
                <a:solidFill>
                  <a:srgbClr val="7030A0"/>
                </a:solidFill>
                <a:latin typeface="+mj-lt"/>
              </a:rPr>
              <a:t>okul yönlendirme komisyonları</a:t>
            </a:r>
            <a:r>
              <a:rPr lang="tr-TR" sz="1400" b="1" u="sng" dirty="0" smtClean="0">
                <a:latin typeface="+mj-lt"/>
              </a:rPr>
              <a:t> </a:t>
            </a:r>
            <a:r>
              <a:rPr lang="tr-TR" sz="1400" dirty="0" smtClean="0">
                <a:latin typeface="+mj-lt"/>
              </a:rPr>
              <a:t>tarafından yürütülecektir.</a:t>
            </a:r>
          </a:p>
          <a:p>
            <a:pPr>
              <a:buFont typeface="Wingdings" pitchFamily="2" charset="2"/>
              <a:buChar char="Ø"/>
            </a:pPr>
            <a:endParaRPr lang="tr-TR" sz="1400" dirty="0" smtClean="0">
              <a:latin typeface="+mj-lt"/>
            </a:endParaRPr>
          </a:p>
          <a:p>
            <a:pPr>
              <a:buFont typeface="Wingdings" pitchFamily="2" charset="2"/>
              <a:buChar char="Ø"/>
            </a:pPr>
            <a:r>
              <a:rPr lang="tr-TR" sz="1400" dirty="0" smtClean="0">
                <a:latin typeface="+mj-lt"/>
              </a:rPr>
              <a:t> Okul yönlendirme komisyonu; okul müdürü başkanlığında müdür yardımcısı, rehber öğretmen/psikolojik danışman olarak görev yapan öğretmenlerin tamamı ve her sınıf seviyesinden okul müdürünün belirleyeceği en az bir sınıf öğretmeninden oluşturulacaktır. Komisyonda yer alma şartlarını sağlayan üyelerden herhangi birinin bulunmadığı durumlarda mevcut üyeler ile komisyon oluşturulacaktır. </a:t>
            </a:r>
          </a:p>
          <a:p>
            <a:pPr>
              <a:buFont typeface="Wingdings" pitchFamily="2" charset="2"/>
              <a:buChar char="Ø"/>
            </a:pPr>
            <a:endParaRPr lang="tr-TR" sz="1400" dirty="0" smtClean="0">
              <a:latin typeface="+mj-lt"/>
            </a:endParaRPr>
          </a:p>
          <a:p>
            <a:pPr>
              <a:buFont typeface="Wingdings" pitchFamily="2" charset="2"/>
              <a:buChar char="Ø"/>
            </a:pPr>
            <a:r>
              <a:rPr lang="tr-TR" sz="1400" dirty="0" smtClean="0">
                <a:latin typeface="+mj-lt"/>
              </a:rPr>
              <a:t> Her okulda her sınıf düzeyinde her bir yetenek alanı için </a:t>
            </a:r>
            <a:r>
              <a:rPr lang="tr-TR" sz="1400" u="sng" dirty="0" smtClean="0">
                <a:solidFill>
                  <a:srgbClr val="7030A0"/>
                </a:solidFill>
                <a:latin typeface="+mj-lt"/>
              </a:rPr>
              <a:t>öğrenci sayısının en fazla %20’si</a:t>
            </a:r>
            <a:r>
              <a:rPr lang="tr-TR" sz="1400" dirty="0" smtClean="0">
                <a:solidFill>
                  <a:srgbClr val="7030A0"/>
                </a:solidFill>
                <a:latin typeface="+mj-lt"/>
              </a:rPr>
              <a:t> </a:t>
            </a:r>
            <a:r>
              <a:rPr lang="tr-TR" sz="1400" dirty="0" smtClean="0">
                <a:latin typeface="+mj-lt"/>
              </a:rPr>
              <a:t>aday gösterilebilecektir.</a:t>
            </a:r>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1275606"/>
            <a:ext cx="7715304" cy="2800767"/>
          </a:xfrm>
          <a:prstGeom prst="rect">
            <a:avLst/>
          </a:prstGeom>
          <a:ln>
            <a:noFill/>
          </a:ln>
        </p:spPr>
        <p:txBody>
          <a:bodyPr wrap="square">
            <a:spAutoFit/>
          </a:bodyPr>
          <a:lstStyle/>
          <a:p>
            <a:pPr>
              <a:buFont typeface="Wingdings" pitchFamily="2" charset="2"/>
              <a:buChar char="Ø"/>
            </a:pPr>
            <a:endParaRPr lang="tr-TR" sz="1600" dirty="0" smtClean="0"/>
          </a:p>
          <a:p>
            <a:pPr>
              <a:buFont typeface="Wingdings" pitchFamily="2" charset="2"/>
              <a:buChar char="Ø"/>
            </a:pPr>
            <a:r>
              <a:rPr lang="tr-TR" sz="1600" dirty="0" smtClean="0"/>
              <a:t>Bir öğrenci en fazla iki yetenek alanından aday gösterilebilecektir. </a:t>
            </a:r>
          </a:p>
          <a:p>
            <a:endParaRPr lang="tr-TR" sz="1600" dirty="0" smtClean="0"/>
          </a:p>
          <a:p>
            <a:pPr>
              <a:buFont typeface="Wingdings" pitchFamily="2" charset="2"/>
              <a:buChar char="Ø"/>
            </a:pPr>
            <a:r>
              <a:rPr lang="tr-TR" sz="1600" dirty="0" smtClean="0"/>
              <a:t> Sınıf öğretmenleri tarafından önerilen öğrenciler için; </a:t>
            </a:r>
            <a:r>
              <a:rPr lang="tr-TR" sz="1600" b="1" dirty="0" smtClean="0">
                <a:solidFill>
                  <a:srgbClr val="7030A0"/>
                </a:solidFill>
              </a:rPr>
              <a:t>EK 1 Gözlem Formu’nun</a:t>
            </a:r>
            <a:r>
              <a:rPr lang="tr-TR" sz="1600" dirty="0" smtClean="0"/>
              <a:t> çıktısı doldurularak okul yönlendirme komisyonuna teslim edilecektir. (10-21 Ocak 2022)</a:t>
            </a:r>
          </a:p>
          <a:p>
            <a:endParaRPr lang="tr-TR" sz="1600" dirty="0" smtClean="0"/>
          </a:p>
          <a:p>
            <a:pPr>
              <a:buFont typeface="Wingdings" pitchFamily="2" charset="2"/>
              <a:buChar char="Ø"/>
            </a:pPr>
            <a:r>
              <a:rPr lang="tr-TR" sz="1600" dirty="0" smtClean="0"/>
              <a:t> Komisyon tarafından okulun aday göstereceği öğrencilerin ilgili öğretmenlere tebliğ edilmesi sonrasında gözlem formları sınıf öğretmenleri tarafından MEBBİS/e-Okul Yönetim Bilgi Sistemleri Modülüne işlenecektir.</a:t>
            </a:r>
          </a:p>
          <a:p>
            <a:pPr>
              <a:buFont typeface="Wingdings" pitchFamily="2" charset="2"/>
              <a:buChar char="Ø"/>
            </a:pPr>
            <a:endParaRPr lang="tr-TR" sz="16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5486"/>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857238"/>
            <a:ext cx="8391306" cy="3514712"/>
          </a:xfrm>
          <a:prstGeom prst="rect">
            <a:avLst/>
          </a:prstGeom>
          <a:ln>
            <a:noFill/>
          </a:ln>
        </p:spPr>
        <p:txBody>
          <a:bodyPr wrap="square">
            <a:spAutoFit/>
          </a:bodyPr>
          <a:lstStyle/>
          <a:p>
            <a:r>
              <a:rPr lang="tr-TR" sz="1200" b="1" dirty="0" smtClean="0"/>
              <a:t>Okul yönlendirme komisyonunun görevleri:</a:t>
            </a:r>
          </a:p>
          <a:p>
            <a:endParaRPr lang="tr-TR" sz="1200" dirty="0"/>
          </a:p>
          <a:p>
            <a:r>
              <a:rPr lang="tr-TR" sz="1200" b="1" dirty="0">
                <a:solidFill>
                  <a:srgbClr val="FF0000"/>
                </a:solidFill>
              </a:rPr>
              <a:t>a) </a:t>
            </a:r>
            <a:r>
              <a:rPr lang="tr-TR" sz="1200" dirty="0"/>
              <a:t>Sınıf öğretmeni tarafından önerilen öğrenci/öğrencilerin gözlem formlarını değerlendirerek aday gösterilecek öğrencileri belirlemek, </a:t>
            </a:r>
          </a:p>
          <a:p>
            <a:endParaRPr lang="tr-TR" sz="1200" dirty="0"/>
          </a:p>
          <a:p>
            <a:r>
              <a:rPr lang="tr-TR" sz="1200" b="1" dirty="0">
                <a:solidFill>
                  <a:srgbClr val="FF0000"/>
                </a:solidFill>
              </a:rPr>
              <a:t>b) </a:t>
            </a:r>
            <a:r>
              <a:rPr lang="tr-TR" sz="1200" dirty="0"/>
              <a:t>Aday gösterilecek öğrencilerin sınıf bazlı listelerini ilgili sınıf öğretmenlerine tebliğ etmek, </a:t>
            </a:r>
          </a:p>
          <a:p>
            <a:r>
              <a:rPr lang="tr-TR" sz="1200" b="1" dirty="0" smtClean="0"/>
              <a:t> </a:t>
            </a:r>
          </a:p>
          <a:p>
            <a:endParaRPr lang="tr-TR" sz="1200" dirty="0" smtClean="0"/>
          </a:p>
          <a:p>
            <a:r>
              <a:rPr lang="tr-TR" sz="1200" b="1" dirty="0" smtClean="0">
                <a:solidFill>
                  <a:srgbClr val="FF0000"/>
                </a:solidFill>
              </a:rPr>
              <a:t>c) </a:t>
            </a:r>
            <a:r>
              <a:rPr lang="tr-TR" sz="1200" dirty="0" smtClean="0"/>
              <a:t>Aday gösterilen öğrenci bilgilerini kontrol etmek ve varsa gerekli düzeltme işlemlerini gerçekleştirmek, </a:t>
            </a:r>
          </a:p>
          <a:p>
            <a:endParaRPr lang="tr-TR" sz="1200" dirty="0" smtClean="0"/>
          </a:p>
          <a:p>
            <a:r>
              <a:rPr lang="tr-TR" sz="1200" b="1" dirty="0" smtClean="0">
                <a:solidFill>
                  <a:srgbClr val="FF0000"/>
                </a:solidFill>
              </a:rPr>
              <a:t>ç) </a:t>
            </a:r>
            <a:r>
              <a:rPr lang="tr-TR" sz="1200" dirty="0" smtClean="0"/>
              <a:t>Resim ve müzik yetenek alanları ön değerlendirme uygulamalarında gerekli ortamı sağlamaktır. </a:t>
            </a:r>
          </a:p>
          <a:p>
            <a:endParaRPr lang="tr-TR" sz="1200" dirty="0" smtClean="0"/>
          </a:p>
          <a:p>
            <a:pPr>
              <a:buFont typeface="Wingdings" pitchFamily="2" charset="2"/>
              <a:buChar char="Ø"/>
            </a:pPr>
            <a:r>
              <a:rPr lang="tr-TR" sz="1200" dirty="0" smtClean="0"/>
              <a:t> Aday gösterilen öğrenci bilgilerinde bir değişiklik olması durumunda gerekli düzeltme işlemleri gözlem formlarının doldurulma süresi içerisinde okul yönlendirme komisyonlarınca yapılacaktır. </a:t>
            </a:r>
          </a:p>
          <a:p>
            <a:pPr>
              <a:buFont typeface="Wingdings" pitchFamily="2" charset="2"/>
              <a:buChar char="Ø"/>
            </a:pPr>
            <a:endParaRPr lang="tr-TR" sz="1200" dirty="0" smtClean="0"/>
          </a:p>
          <a:p>
            <a:pPr>
              <a:buFont typeface="Wingdings" pitchFamily="2" charset="2"/>
              <a:buChar char="Ø"/>
            </a:pPr>
            <a:r>
              <a:rPr lang="tr-TR" sz="1200" dirty="0" smtClean="0"/>
              <a:t> Özel eğitim ihtiyacı olan öğrencilerden, “total görme engelli” olup durumlarını Sağlık Bakanlığı’nın rapor vermeye yetkili hastanelerinden alınan sağlık kurulu raporları ile belgeleyenler dışında aday gösterilmiş öğrencilerin tamamı ön değerlendirme sürecine katılacaklardır.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876" y="152"/>
            <a:ext cx="7540625"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1000114"/>
            <a:ext cx="3643338" cy="2800767"/>
          </a:xfrm>
          <a:prstGeom prst="rect">
            <a:avLst/>
          </a:prstGeom>
          <a:ln>
            <a:noFill/>
          </a:ln>
        </p:spPr>
        <p:txBody>
          <a:bodyPr wrap="square">
            <a:spAutoFit/>
          </a:bodyPr>
          <a:lstStyle/>
          <a:p>
            <a:endParaRPr lang="tr-TR" sz="1600" b="1" dirty="0" smtClean="0">
              <a:solidFill>
                <a:srgbClr val="FF0000"/>
              </a:solidFill>
            </a:endParaRPr>
          </a:p>
          <a:p>
            <a:r>
              <a:rPr lang="tr-TR" sz="1600" b="1" dirty="0" smtClean="0"/>
              <a:t>Ön Değerlendirme Uygulama Esasları </a:t>
            </a:r>
          </a:p>
          <a:p>
            <a:endParaRPr lang="tr-TR" sz="1600" dirty="0" smtClean="0"/>
          </a:p>
          <a:p>
            <a:r>
              <a:rPr lang="tr-TR" sz="1600" b="1" dirty="0" smtClean="0">
                <a:solidFill>
                  <a:srgbClr val="FF0000"/>
                </a:solidFill>
              </a:rPr>
              <a:t>a) </a:t>
            </a:r>
            <a:r>
              <a:rPr lang="tr-TR" sz="1600" dirty="0" smtClean="0"/>
              <a:t>Ön değerlendirme uygulamaları genel zihinsel yetenek alanı için il tanılama sınav komisyonları tarafından belirlenen uygulama merkezlerinde, resim ve müzik yetenek alanları için ise öğrencilerin kayıtlı bulundukları okullarda 19 Şubat-08 Mayıs 2022 tarihleri arasında yapılacaktır. </a:t>
            </a:r>
          </a:p>
        </p:txBody>
      </p:sp>
      <p:pic>
        <p:nvPicPr>
          <p:cNvPr id="63490" name="Picture 2" descr="C:\Users\dell\Desktop\bebekler-icin-oyuncak-secimi.jpg"/>
          <p:cNvPicPr>
            <a:picLocks noChangeAspect="1" noChangeArrowheads="1"/>
          </p:cNvPicPr>
          <p:nvPr/>
        </p:nvPicPr>
        <p:blipFill>
          <a:blip r:embed="rId2"/>
          <a:srcRect/>
          <a:stretch>
            <a:fillRect/>
          </a:stretch>
        </p:blipFill>
        <p:spPr bwMode="auto">
          <a:xfrm>
            <a:off x="4572000" y="1571618"/>
            <a:ext cx="3960440" cy="2394328"/>
          </a:xfrm>
          <a:prstGeom prst="rect">
            <a:avLst/>
          </a:prstGeom>
          <a:noFill/>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715304" cy="4124206"/>
          </a:xfrm>
          <a:prstGeom prst="rect">
            <a:avLst/>
          </a:prstGeom>
          <a:ln>
            <a:noFill/>
          </a:ln>
        </p:spPr>
        <p:txBody>
          <a:bodyPr wrap="square">
            <a:spAutoFit/>
          </a:bodyPr>
          <a:lstStyle/>
          <a:p>
            <a:r>
              <a:rPr lang="tr-TR" sz="1600" b="1" dirty="0" smtClean="0">
                <a:solidFill>
                  <a:srgbClr val="FF0000"/>
                </a:solidFill>
              </a:rPr>
              <a:t>b) </a:t>
            </a:r>
            <a:r>
              <a:rPr lang="tr-TR" sz="1600" dirty="0" smtClean="0"/>
              <a:t>Uygulamaya girecek öğrencilerin randevuları, il tanılama sınav komisyonlarınca MEBBİS/BİLSEM İşlemleri Modülü üzerinden verilecektir. </a:t>
            </a:r>
          </a:p>
          <a:p>
            <a:endParaRPr lang="tr-TR" sz="1600" dirty="0" smtClean="0"/>
          </a:p>
          <a:p>
            <a:r>
              <a:rPr lang="tr-TR" sz="1600" b="1" dirty="0" smtClean="0">
                <a:solidFill>
                  <a:srgbClr val="FF0000"/>
                </a:solidFill>
              </a:rPr>
              <a:t>c) </a:t>
            </a:r>
            <a:r>
              <a:rPr lang="tr-TR" sz="1600" dirty="0" smtClean="0"/>
              <a:t>Genel zihinsel yetenek alanı ön değerlendirme uygulamalarında öncelikle uygulamanın yapıldığı bölgedeki RAM’larda görev yapan uygulayıcılar görevlendirilecek, uygulayıcı ihtiyacının karşılanamaması durumunda ise farklı RAM’larda görev yapan uygulayıcılar da görevlendirilebilecektir.</a:t>
            </a:r>
          </a:p>
          <a:p>
            <a:endParaRPr lang="tr-TR" sz="1600" b="1" dirty="0" smtClean="0"/>
          </a:p>
          <a:p>
            <a:r>
              <a:rPr lang="tr-TR" sz="1600" b="1" dirty="0" smtClean="0">
                <a:solidFill>
                  <a:srgbClr val="FF0000"/>
                </a:solidFill>
              </a:rPr>
              <a:t>ç) </a:t>
            </a:r>
            <a:r>
              <a:rPr lang="tr-TR" sz="1600" dirty="0" smtClean="0"/>
              <a:t>Öğretmen ve öğrencilerin uygulamaya çağrı cihazı, telsiz, radyo, cep telefonu gibi haberleşme araçları ile veri bank, dizüstü bilgisayar, el bilgisayarı, cep bilgisayarı, saat dışında fonksiyonu bulunan saat vb. her türlü bilgisayar özelliği olan, özel elektronik donanımlı aletler, hesap makinesi, fotoğraf makinesi, kamera vb. cihazlarla gelmeleri yasaktır. </a:t>
            </a:r>
          </a:p>
          <a:p>
            <a:endParaRPr lang="tr-TR" sz="1600" dirty="0" smtClean="0"/>
          </a:p>
          <a:p>
            <a:r>
              <a:rPr lang="tr-TR" sz="1600" b="1" dirty="0" smtClean="0">
                <a:solidFill>
                  <a:srgbClr val="FF0000"/>
                </a:solidFill>
              </a:rPr>
              <a:t>d) </a:t>
            </a:r>
            <a:r>
              <a:rPr lang="tr-TR" sz="1600" dirty="0" smtClean="0"/>
              <a:t>Genel zihinsel yetenek alanı ön değerlendirme uygulamaları cumartesi/pazar günleri ve her gün için 5 (beş) oturum şeklinde yapılacaktır. </a:t>
            </a:r>
          </a:p>
          <a:p>
            <a:endParaRPr lang="tr-TR" sz="1600" b="1" dirty="0" smtClean="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1538" y="857238"/>
            <a:ext cx="7715304" cy="3693319"/>
          </a:xfrm>
          <a:prstGeom prst="rect">
            <a:avLst/>
          </a:prstGeom>
          <a:ln>
            <a:noFill/>
          </a:ln>
        </p:spPr>
        <p:txBody>
          <a:bodyPr wrap="square">
            <a:spAutoFit/>
          </a:bodyPr>
          <a:lstStyle/>
          <a:p>
            <a:r>
              <a:rPr lang="tr-TR" b="1" dirty="0" smtClean="0">
                <a:solidFill>
                  <a:srgbClr val="FF0000"/>
                </a:solidFill>
              </a:rPr>
              <a:t>e) </a:t>
            </a:r>
            <a:r>
              <a:rPr lang="tr-TR" dirty="0" smtClean="0"/>
              <a:t>Resim ve müzik yetenek alanları ön değerlendirme uygulamaları sınıf öğretmenleri tarafından yürütülecektir.</a:t>
            </a:r>
          </a:p>
          <a:p>
            <a:endParaRPr lang="tr-TR" dirty="0" smtClean="0">
              <a:solidFill>
                <a:srgbClr val="FF0000"/>
              </a:solidFill>
            </a:endParaRPr>
          </a:p>
          <a:p>
            <a:r>
              <a:rPr lang="tr-TR" b="1" dirty="0" smtClean="0">
                <a:solidFill>
                  <a:srgbClr val="FF0000"/>
                </a:solidFill>
              </a:rPr>
              <a:t>f) </a:t>
            </a:r>
            <a:r>
              <a:rPr lang="tr-TR" dirty="0" smtClean="0"/>
              <a:t>Ön değerlendirme uygulamalarında Bakanlıkça belirlenen ölçme araçları kullanılacaktır. Uygulamalara ilişkin usul ve esaslar ile ilgili ayrıca bilgilendirme yapılacaktır. </a:t>
            </a:r>
          </a:p>
          <a:p>
            <a:endParaRPr lang="tr-TR" dirty="0" smtClean="0">
              <a:solidFill>
                <a:srgbClr val="FF0000"/>
              </a:solidFill>
            </a:endParaRPr>
          </a:p>
          <a:p>
            <a:r>
              <a:rPr lang="tr-TR" b="1" dirty="0" smtClean="0">
                <a:solidFill>
                  <a:srgbClr val="FF0000"/>
                </a:solidFill>
              </a:rPr>
              <a:t>g) </a:t>
            </a:r>
            <a:r>
              <a:rPr lang="tr-TR" dirty="0" smtClean="0"/>
              <a:t>Ön değerlendirme uygulamasına girecek öğrencilerin “Uygulama Giriş Belgeleri” 02 Şubat 2022 tarihinde e-Okul Yönetim Bilgi Sistemi /İlkokul Ortaokul Kurum İşlemleri/Sınav İşlemleri Modülü’nde yayımlanacak olup fotoğraflı giriş belgeleri okul müdürlükleri tarafından onaylanarak öğrenci velilerine imza karşılığında teslim edilecektir.</a:t>
            </a:r>
            <a:endParaRPr lang="tr-TR" dirty="0" smtClean="0">
              <a:solidFill>
                <a:srgbClr val="FF0000"/>
              </a:solidFill>
            </a:endParaRPr>
          </a:p>
          <a:p>
            <a:endParaRPr lang="tr-TR" dirty="0" smtClean="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794874"/>
            <a:ext cx="8136904" cy="3754874"/>
          </a:xfrm>
          <a:prstGeom prst="rect">
            <a:avLst/>
          </a:prstGeom>
          <a:ln>
            <a:noFill/>
          </a:ln>
        </p:spPr>
        <p:txBody>
          <a:bodyPr wrap="square">
            <a:spAutoFit/>
          </a:bodyPr>
          <a:lstStyle/>
          <a:p>
            <a:r>
              <a:rPr lang="tr-TR" sz="1400" b="1" dirty="0" smtClean="0"/>
              <a:t>Bireysel Değerlendirme Uygulama Esasları </a:t>
            </a:r>
          </a:p>
          <a:p>
            <a:endParaRPr lang="tr-TR" sz="1400" dirty="0" smtClean="0"/>
          </a:p>
          <a:p>
            <a:r>
              <a:rPr lang="tr-TR" sz="1400" dirty="0" smtClean="0"/>
              <a:t>Ön değerlendirme uygulamaları tamamlandıktan sonra yetenek alanlarına göre Bakanlık tarafından belirlenecek puanı geçen öğrenciler yetenek alanlarına göre bireysel değerlendirmeye alınacaktır. Bireysel değerlendirme uygulamaları sonucunda Bakanlık tarafından yetenek alanlarına göre belirlenecek olan puanı geçen öğrenciler bilim ve sanat merkezine kayıt hakkı kazanacaktır. </a:t>
            </a:r>
          </a:p>
          <a:p>
            <a:endParaRPr lang="tr-TR" sz="1400" dirty="0" smtClean="0"/>
          </a:p>
          <a:p>
            <a:r>
              <a:rPr lang="tr-TR" sz="1400" b="1" dirty="0" smtClean="0">
                <a:solidFill>
                  <a:srgbClr val="FF0000"/>
                </a:solidFill>
              </a:rPr>
              <a:t>a) </a:t>
            </a:r>
            <a:r>
              <a:rPr lang="tr-TR" sz="1400" dirty="0" smtClean="0"/>
              <a:t>MEBBİS/BİLSEM Modülü /Bireysel Değerlendirme İşlemleri ekranı üzerinden verilen randevu bilgilerinin yer aldığı fotoğraflı giriş belgeleri okul müdürlüklerince 03 Haziran 2022 tarihinden itibaren e-Okul Yönetim Bilgi Sistemi/ İlkokul Ortaokul Kurum İşlemleri/ Sınav İşlemleri Modülünde yazdırılarak öğrenci velilerine imza karşılığında teslim edilecektir. </a:t>
            </a:r>
          </a:p>
          <a:p>
            <a:endParaRPr lang="tr-TR" sz="1400" dirty="0" smtClean="0"/>
          </a:p>
          <a:p>
            <a:r>
              <a:rPr lang="tr-TR" sz="1400" b="1" dirty="0" smtClean="0">
                <a:solidFill>
                  <a:srgbClr val="FF0000"/>
                </a:solidFill>
              </a:rPr>
              <a:t>b) </a:t>
            </a:r>
            <a:r>
              <a:rPr lang="tr-TR" sz="1400" dirty="0" smtClean="0"/>
              <a:t>Uygulama giriş belgelerinin yayımlandığının duyurulma sorumluluğu okul müdürlüklerine, imza karşılığı teslim alınma sorumluluğu ise öğrenci velilerine aittir. Belgelerin imza karşılığı teslimi zorunlu olup bu durum dışında yapılan uygulamaların sorumluluğu okul müdürlüklerine aittir.</a:t>
            </a:r>
            <a:endParaRPr lang="tr-TR" sz="1400" dirty="0" smtClean="0">
              <a:solidFill>
                <a:srgbClr val="FF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54" y="73014"/>
            <a:ext cx="75358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4511</TotalTime>
  <Words>1650</Words>
  <Application>Microsoft Office PowerPoint</Application>
  <PresentationFormat>Ekran Gösterisi (16:9)</PresentationFormat>
  <Paragraphs>138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USER</cp:lastModifiedBy>
  <cp:revision>265</cp:revision>
  <dcterms:created xsi:type="dcterms:W3CDTF">2017-11-01T05:55:49Z</dcterms:created>
  <dcterms:modified xsi:type="dcterms:W3CDTF">2022-01-05T06:12:42Z</dcterms:modified>
</cp:coreProperties>
</file>